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9" r:id="rId3"/>
    <p:sldId id="280" r:id="rId4"/>
    <p:sldId id="268" r:id="rId5"/>
    <p:sldId id="269" r:id="rId6"/>
    <p:sldId id="270" r:id="rId7"/>
    <p:sldId id="271" r:id="rId8"/>
    <p:sldId id="273" r:id="rId9"/>
    <p:sldId id="274" r:id="rId10"/>
    <p:sldId id="275" r:id="rId11"/>
    <p:sldId id="265" r:id="rId12"/>
    <p:sldId id="266" r:id="rId13"/>
    <p:sldId id="278" r:id="rId14"/>
    <p:sldId id="27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076D-2C98-4CF4-AD46-F4EEC1145473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A7EB-A7D5-4B5F-842C-D2793467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972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076D-2C98-4CF4-AD46-F4EEC1145473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A7EB-A7D5-4B5F-842C-D2793467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5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076D-2C98-4CF4-AD46-F4EEC1145473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A7EB-A7D5-4B5F-842C-D2793467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288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076D-2C98-4CF4-AD46-F4EEC1145473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A7EB-A7D5-4B5F-842C-D2793467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226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076D-2C98-4CF4-AD46-F4EEC1145473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A7EB-A7D5-4B5F-842C-D2793467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104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076D-2C98-4CF4-AD46-F4EEC1145473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A7EB-A7D5-4B5F-842C-D2793467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838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076D-2C98-4CF4-AD46-F4EEC1145473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A7EB-A7D5-4B5F-842C-D2793467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438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076D-2C98-4CF4-AD46-F4EEC1145473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A7EB-A7D5-4B5F-842C-D2793467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19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076D-2C98-4CF4-AD46-F4EEC1145473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A7EB-A7D5-4B5F-842C-D2793467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919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076D-2C98-4CF4-AD46-F4EEC1145473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A7EB-A7D5-4B5F-842C-D2793467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18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076D-2C98-4CF4-AD46-F4EEC1145473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7A7EB-A7D5-4B5F-842C-D2793467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713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C076D-2C98-4CF4-AD46-F4EEC1145473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7A7EB-A7D5-4B5F-842C-D2793467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415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548538" y="702228"/>
            <a:ext cx="7404078" cy="7571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 smtClean="0"/>
              <a:t>Overview of Research Process</a:t>
            </a:r>
            <a:endParaRPr lang="en-US" sz="4800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31" b="61766"/>
          <a:stretch/>
        </p:blipFill>
        <p:spPr>
          <a:xfrm>
            <a:off x="1097280" y="2168433"/>
            <a:ext cx="10097588" cy="237744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414847" y="5111258"/>
            <a:ext cx="193514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en-US" altLang="en-US" sz="4800" dirty="0" smtClean="0">
                <a:cs typeface="B Badr" panose="00000400000000000000" pitchFamily="2" charset="-78"/>
              </a:rPr>
              <a:t>IMRAD</a:t>
            </a:r>
            <a:endParaRPr lang="fa-IR" altLang="en-US" sz="4800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5732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Document the Work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137" y="1825625"/>
            <a:ext cx="10909663" cy="4351338"/>
          </a:xfrm>
        </p:spPr>
        <p:txBody>
          <a:bodyPr/>
          <a:lstStyle/>
          <a:p>
            <a:pPr marL="0" indent="0" algn="r" rtl="1">
              <a:buNone/>
            </a:pPr>
            <a:endParaRPr lang="en-US" dirty="0">
              <a:cs typeface="B Badr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dirty="0">
                <a:cs typeface="B Badr" panose="00000400000000000000" pitchFamily="2" charset="-78"/>
              </a:rPr>
              <a:t>از آنجایی که گزارش‌های </a:t>
            </a:r>
            <a:r>
              <a:rPr lang="fa-IR" dirty="0" smtClean="0">
                <a:cs typeface="B Badr" panose="00000400000000000000" pitchFamily="2" charset="-78"/>
              </a:rPr>
              <a:t>تحقیقاتی از رشته ای به رشته دیگر </a:t>
            </a:r>
            <a:r>
              <a:rPr lang="fa-IR" dirty="0">
                <a:cs typeface="B Badr" panose="00000400000000000000" pitchFamily="2" charset="-78"/>
              </a:rPr>
              <a:t>متفاوت </a:t>
            </a:r>
            <a:r>
              <a:rPr lang="fa-IR" dirty="0" smtClean="0">
                <a:cs typeface="B Badr" panose="00000400000000000000" pitchFamily="2" charset="-78"/>
              </a:rPr>
              <a:t>است، </a:t>
            </a:r>
            <a:r>
              <a:rPr lang="fa-IR" dirty="0">
                <a:cs typeface="B Badr" panose="00000400000000000000" pitchFamily="2" charset="-78"/>
              </a:rPr>
              <a:t>مؤثرترین راه برای درک قالب‌بندی و استنادها، بررسی گزارش‌های دیگران در </a:t>
            </a:r>
            <a:r>
              <a:rPr lang="fa-IR" dirty="0" smtClean="0">
                <a:cs typeface="B Badr" panose="00000400000000000000" pitchFamily="2" charset="-78"/>
              </a:rPr>
              <a:t>رشته مربوطه با کمک کتابدار است.</a:t>
            </a:r>
          </a:p>
          <a:p>
            <a:pPr marL="0" indent="0" algn="r" rtl="1">
              <a:buNone/>
            </a:pPr>
            <a:r>
              <a:rPr lang="fa-IR" dirty="0" smtClean="0">
                <a:cs typeface="B Badr" panose="00000400000000000000" pitchFamily="2" charset="-78"/>
              </a:rPr>
              <a:t>کتابدار با شناختی که از پایگاه‌های </a:t>
            </a:r>
            <a:r>
              <a:rPr lang="fa-IR" dirty="0">
                <a:cs typeface="B Badr" panose="00000400000000000000" pitchFamily="2" charset="-78"/>
              </a:rPr>
              <a:t>اطلاعاتی الکترونیکی </a:t>
            </a:r>
            <a:r>
              <a:rPr lang="fa-IR" dirty="0" smtClean="0">
                <a:cs typeface="B Badr" panose="00000400000000000000" pitchFamily="2" charset="-78"/>
              </a:rPr>
              <a:t>کتابخانه ها دارد می تواند </a:t>
            </a:r>
            <a:r>
              <a:rPr lang="fa-IR" dirty="0">
                <a:cs typeface="B Badr" panose="00000400000000000000" pitchFamily="2" charset="-78"/>
              </a:rPr>
              <a:t>نمونه‌های فراوانی را ارائه </a:t>
            </a:r>
            <a:r>
              <a:rPr lang="fa-IR" dirty="0" smtClean="0">
                <a:cs typeface="B Badr" panose="00000400000000000000" pitchFamily="2" charset="-78"/>
              </a:rPr>
              <a:t>و نشان </a:t>
            </a:r>
            <a:r>
              <a:rPr lang="fa-IR" dirty="0">
                <a:cs typeface="B Badr" panose="00000400000000000000" pitchFamily="2" charset="-78"/>
              </a:rPr>
              <a:t>می‌دهد دیگران در حوزه شما چگونه تحقیقات خود را مستند می‌کنند. </a:t>
            </a:r>
            <a:endParaRPr lang="en-US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625742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8829" y="430438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Communicate Your Research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8829" y="2060757"/>
            <a:ext cx="10515600" cy="4351338"/>
          </a:xfrm>
        </p:spPr>
        <p:txBody>
          <a:bodyPr/>
          <a:lstStyle/>
          <a:p>
            <a:pPr marL="0" indent="0" algn="r" rtl="1">
              <a:buNone/>
            </a:pPr>
            <a:r>
              <a:rPr lang="fa-IR" dirty="0">
                <a:cs typeface="B Badr" panose="00000400000000000000" pitchFamily="2" charset="-78"/>
              </a:rPr>
              <a:t>با </a:t>
            </a:r>
            <a:r>
              <a:rPr lang="fa-IR" dirty="0" smtClean="0">
                <a:cs typeface="B Badr" panose="00000400000000000000" pitchFamily="2" charset="-78"/>
              </a:rPr>
              <a:t>کتابدار </a:t>
            </a:r>
            <a:r>
              <a:rPr lang="fa-IR" dirty="0">
                <a:cs typeface="B Badr" panose="00000400000000000000" pitchFamily="2" charset="-78"/>
              </a:rPr>
              <a:t>خود در مورد مکان های بالقوه محلی، منطقه ای یا ملی صحبت کنید تا یافته های خود را ارائه دهید</a:t>
            </a:r>
            <a:r>
              <a:rPr lang="fa-IR" dirty="0" smtClean="0">
                <a:cs typeface="B Badr" panose="00000400000000000000" pitchFamily="2" charset="-78"/>
              </a:rPr>
              <a:t>.</a:t>
            </a:r>
          </a:p>
          <a:p>
            <a:pPr marL="0" indent="0" algn="r" rtl="1">
              <a:buNone/>
            </a:pPr>
            <a:r>
              <a:rPr lang="fa-IR" dirty="0" smtClean="0">
                <a:cs typeface="B Badr" panose="00000400000000000000" pitchFamily="2" charset="-78"/>
              </a:rPr>
              <a:t>خود و یافته های خود را ارزان نفروشید.</a:t>
            </a:r>
          </a:p>
          <a:p>
            <a:pPr marL="0" indent="0" algn="r" rtl="1">
              <a:buNone/>
            </a:pPr>
            <a:r>
              <a:rPr lang="fa-IR" dirty="0" smtClean="0">
                <a:cs typeface="B Badr" panose="00000400000000000000" pitchFamily="2" charset="-78"/>
              </a:rPr>
              <a:t>به </a:t>
            </a:r>
            <a:r>
              <a:rPr lang="fa-IR" dirty="0">
                <a:cs typeface="B Badr" panose="00000400000000000000" pitchFamily="2" charset="-78"/>
              </a:rPr>
              <a:t>انتشار </a:t>
            </a:r>
            <a:r>
              <a:rPr lang="fa-IR" dirty="0" smtClean="0">
                <a:cs typeface="B Badr" panose="00000400000000000000" pitchFamily="2" charset="-78"/>
              </a:rPr>
              <a:t>نتایج تحقیقات </a:t>
            </a:r>
            <a:r>
              <a:rPr lang="fa-IR" dirty="0">
                <a:cs typeface="B Badr" panose="00000400000000000000" pitchFamily="2" charset="-78"/>
              </a:rPr>
              <a:t>خود </a:t>
            </a:r>
            <a:r>
              <a:rPr lang="fa-IR" dirty="0" smtClean="0">
                <a:cs typeface="B Badr" panose="00000400000000000000" pitchFamily="2" charset="-78"/>
              </a:rPr>
              <a:t>در </a:t>
            </a:r>
            <a:r>
              <a:rPr lang="fa-IR" dirty="0">
                <a:cs typeface="B Badr" panose="00000400000000000000" pitchFamily="2" charset="-78"/>
              </a:rPr>
              <a:t>کتاب ها یا مجلات مرتبط </a:t>
            </a:r>
            <a:r>
              <a:rPr lang="fa-IR" dirty="0" smtClean="0">
                <a:cs typeface="B Badr" panose="00000400000000000000" pitchFamily="2" charset="-78"/>
              </a:rPr>
              <a:t>بیندیشید. </a:t>
            </a:r>
            <a:endParaRPr lang="en-US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16802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3148" y="391885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Refine/Expand, Pioneer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782" y="1956254"/>
            <a:ext cx="11095710" cy="4351338"/>
          </a:xfrm>
        </p:spPr>
        <p:txBody>
          <a:bodyPr/>
          <a:lstStyle/>
          <a:p>
            <a:pPr marL="0" indent="0" algn="r" rtl="1">
              <a:buNone/>
            </a:pPr>
            <a:r>
              <a:rPr lang="en-US" dirty="0" smtClean="0">
                <a:cs typeface="B Badr" panose="00000400000000000000" pitchFamily="2" charset="-78"/>
              </a:rPr>
              <a:t> </a:t>
            </a:r>
            <a:r>
              <a:rPr lang="fa-IR" dirty="0" smtClean="0">
                <a:cs typeface="B Badr" panose="00000400000000000000" pitchFamily="2" charset="-78"/>
              </a:rPr>
              <a:t>پیش </a:t>
            </a:r>
            <a:r>
              <a:rPr lang="fa-IR" dirty="0">
                <a:cs typeface="B Badr" panose="00000400000000000000" pitchFamily="2" charset="-78"/>
              </a:rPr>
              <a:t>از این، </a:t>
            </a:r>
            <a:r>
              <a:rPr lang="fa-IR" dirty="0" smtClean="0">
                <a:cs typeface="B Badr" panose="00000400000000000000" pitchFamily="2" charset="-78"/>
              </a:rPr>
              <a:t>بر </a:t>
            </a:r>
            <a:r>
              <a:rPr lang="fa-IR" dirty="0">
                <a:cs typeface="B Badr" panose="00000400000000000000" pitchFamily="2" charset="-78"/>
              </a:rPr>
              <a:t>این واقعیت </a:t>
            </a:r>
            <a:r>
              <a:rPr lang="fa-IR" dirty="0" smtClean="0">
                <a:cs typeface="B Badr" panose="00000400000000000000" pitchFamily="2" charset="-78"/>
              </a:rPr>
              <a:t>تأکید شد که </a:t>
            </a:r>
            <a:r>
              <a:rPr lang="fa-IR" dirty="0">
                <a:cs typeface="B Badr" panose="00000400000000000000" pitchFamily="2" charset="-78"/>
              </a:rPr>
              <a:t>فرآیند </a:t>
            </a:r>
            <a:r>
              <a:rPr lang="fa-IR" dirty="0" smtClean="0">
                <a:cs typeface="B Badr" panose="00000400000000000000" pitchFamily="2" charset="-78"/>
              </a:rPr>
              <a:t>تحقیق نه خطی بلکه بازگشتی است</a:t>
            </a:r>
          </a:p>
          <a:p>
            <a:pPr marL="0" indent="0" algn="r" rtl="1">
              <a:buNone/>
            </a:pPr>
            <a:r>
              <a:rPr lang="en-US" dirty="0" smtClean="0">
                <a:cs typeface="B Badr" panose="00000400000000000000" pitchFamily="2" charset="-78"/>
              </a:rPr>
              <a:t> </a:t>
            </a:r>
            <a:r>
              <a:rPr lang="fa-IR" dirty="0" smtClean="0">
                <a:cs typeface="B Badr" panose="00000400000000000000" pitchFamily="2" charset="-78"/>
              </a:rPr>
              <a:t>به همین جهت فرایند تحقیق را مجموعه‌ای </a:t>
            </a:r>
            <a:r>
              <a:rPr lang="fa-IR" dirty="0">
                <a:cs typeface="B Badr" panose="00000400000000000000" pitchFamily="2" charset="-78"/>
              </a:rPr>
              <a:t>از مراحل </a:t>
            </a:r>
            <a:r>
              <a:rPr lang="fa-IR" dirty="0" smtClean="0">
                <a:cs typeface="B Badr" panose="00000400000000000000" pitchFamily="2" charset="-78"/>
              </a:rPr>
              <a:t>و در قالب دایره ترسیم </a:t>
            </a:r>
            <a:r>
              <a:rPr lang="fa-IR" dirty="0">
                <a:cs typeface="B Badr" panose="00000400000000000000" pitchFamily="2" charset="-78"/>
              </a:rPr>
              <a:t>کردیم</a:t>
            </a:r>
            <a:r>
              <a:rPr lang="fa-IR" dirty="0" smtClean="0">
                <a:cs typeface="B Badr" panose="00000400000000000000" pitchFamily="2" charset="-78"/>
              </a:rPr>
              <a:t>.</a:t>
            </a:r>
          </a:p>
          <a:p>
            <a:pPr marL="0" indent="0" algn="r" rtl="1">
              <a:buNone/>
            </a:pPr>
            <a:r>
              <a:rPr lang="fa-IR" dirty="0" smtClean="0">
                <a:cs typeface="B Badr" panose="00000400000000000000" pitchFamily="2" charset="-78"/>
              </a:rPr>
              <a:t> </a:t>
            </a:r>
            <a:r>
              <a:rPr lang="fa-IR" dirty="0">
                <a:cs typeface="B Badr" panose="00000400000000000000" pitchFamily="2" charset="-78"/>
              </a:rPr>
              <a:t>در این مرحله، ممکن است لازم باشد مشکل تحقیقاتی خود را در چارچوب یافته های خود بازبینی کنید</a:t>
            </a:r>
            <a:r>
              <a:rPr lang="fa-IR" dirty="0" smtClean="0">
                <a:cs typeface="B Badr" panose="00000400000000000000" pitchFamily="2" charset="-78"/>
              </a:rPr>
              <a:t>.</a:t>
            </a:r>
          </a:p>
          <a:p>
            <a:pPr marL="0" indent="0" algn="r" rtl="1">
              <a:buNone/>
            </a:pPr>
            <a:r>
              <a:rPr lang="fa-IR" dirty="0" smtClean="0">
                <a:cs typeface="B Badr" panose="00000400000000000000" pitchFamily="2" charset="-78"/>
              </a:rPr>
              <a:t> </a:t>
            </a:r>
            <a:r>
              <a:rPr lang="fa-IR" dirty="0">
                <a:cs typeface="B Badr" panose="00000400000000000000" pitchFamily="2" charset="-78"/>
              </a:rPr>
              <a:t>همچنین ممکن است پیامدهای کار خود را بررسی کنید و مشکلات جدید را شناسایی کنید یا رویکرد </a:t>
            </a:r>
            <a:r>
              <a:rPr lang="en-US" dirty="0" smtClean="0">
                <a:cs typeface="B Badr" panose="00000400000000000000" pitchFamily="2" charset="-78"/>
              </a:rPr>
              <a:t>    </a:t>
            </a:r>
            <a:r>
              <a:rPr lang="fa-IR" dirty="0" smtClean="0">
                <a:cs typeface="B Badr" panose="00000400000000000000" pitchFamily="2" charset="-78"/>
              </a:rPr>
              <a:t>قبلی </a:t>
            </a:r>
            <a:r>
              <a:rPr lang="fa-IR" dirty="0">
                <a:cs typeface="B Badr" panose="00000400000000000000" pitchFamily="2" charset="-78"/>
              </a:rPr>
              <a:t>خود را اصلاح کنید. </a:t>
            </a:r>
            <a:endParaRPr lang="en-US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682740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5394" y="129994"/>
            <a:ext cx="10844349" cy="1019538"/>
          </a:xfrm>
        </p:spPr>
        <p:txBody>
          <a:bodyPr>
            <a:normAutofit fontScale="90000"/>
          </a:bodyPr>
          <a:lstStyle/>
          <a:p>
            <a:r>
              <a:rPr lang="en-US" dirty="0"/>
              <a:t>Key areas for </a:t>
            </a:r>
            <a:r>
              <a:rPr lang="en-US" dirty="0" smtClean="0"/>
              <a:t>development of research librarian include </a:t>
            </a:r>
            <a:r>
              <a:rPr lang="en-US" dirty="0"/>
              <a:t>abilities to: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1" y="1825625"/>
            <a:ext cx="11170920" cy="4351338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fa-IR" b="1" dirty="0" smtClean="0">
                <a:cs typeface="B Badr" panose="00000400000000000000" pitchFamily="2" charset="-78"/>
              </a:rPr>
              <a:t>● چرخه تحقیق </a:t>
            </a:r>
            <a:r>
              <a:rPr lang="fa-IR" b="1" dirty="0">
                <a:cs typeface="B Badr" panose="00000400000000000000" pitchFamily="2" charset="-78"/>
              </a:rPr>
              <a:t>را عمیقاً درک کنید</a:t>
            </a:r>
            <a:r>
              <a:rPr lang="fa-IR" b="1" dirty="0" smtClean="0">
                <a:cs typeface="B Badr" panose="00000400000000000000" pitchFamily="2" charset="-78"/>
              </a:rPr>
              <a:t>.</a:t>
            </a:r>
            <a:endParaRPr lang="en-US" b="1" dirty="0" smtClean="0">
              <a:cs typeface="B Badr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b="1" dirty="0" smtClean="0">
                <a:cs typeface="B Badr" panose="00000400000000000000" pitchFamily="2" charset="-78"/>
              </a:rPr>
              <a:t>● به </a:t>
            </a:r>
            <a:r>
              <a:rPr lang="fa-IR" b="1" dirty="0">
                <a:cs typeface="B Badr" panose="00000400000000000000" pitchFamily="2" charset="-78"/>
              </a:rPr>
              <a:t>اشتراک گذاری داده های خام و انتشارات </a:t>
            </a:r>
            <a:r>
              <a:rPr lang="fa-IR" b="1" dirty="0" smtClean="0">
                <a:cs typeface="B Badr" panose="00000400000000000000" pitchFamily="2" charset="-78"/>
              </a:rPr>
              <a:t>کمک کند. </a:t>
            </a:r>
            <a:endParaRPr lang="en-US" b="1" dirty="0" smtClean="0">
              <a:cs typeface="B Badr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b="1" dirty="0" smtClean="0">
                <a:cs typeface="B Badr" panose="00000400000000000000" pitchFamily="2" charset="-78"/>
              </a:rPr>
              <a:t>● </a:t>
            </a:r>
            <a:r>
              <a:rPr lang="fa-IR" b="1" dirty="0">
                <a:cs typeface="B Badr" panose="00000400000000000000" pitchFamily="2" charset="-78"/>
              </a:rPr>
              <a:t>شیوه‌های آرشیو را برای داده‌های «در حالت استراحت» از جمله ایجاد، سازماندهی و نگهداری فراداده </a:t>
            </a:r>
            <a:r>
              <a:rPr lang="fa-IR" b="1" dirty="0" smtClean="0">
                <a:cs typeface="B Badr" panose="00000400000000000000" pitchFamily="2" charset="-78"/>
              </a:rPr>
              <a:t>بکارگیرد.</a:t>
            </a:r>
            <a:endParaRPr lang="en-US" b="1" dirty="0" smtClean="0">
              <a:cs typeface="B Badr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b="1" dirty="0" smtClean="0">
                <a:cs typeface="B Badr" panose="00000400000000000000" pitchFamily="2" charset="-78"/>
              </a:rPr>
              <a:t>● مخازن </a:t>
            </a:r>
            <a:r>
              <a:rPr lang="fa-IR" b="1" dirty="0">
                <a:cs typeface="B Badr" panose="00000400000000000000" pitchFamily="2" charset="-78"/>
              </a:rPr>
              <a:t>قابل اعتمادی که توسط انجمن ها یا سازمان های دولتی مدیریت می </a:t>
            </a:r>
            <a:r>
              <a:rPr lang="fa-IR" b="1" dirty="0" smtClean="0">
                <a:cs typeface="B Badr" panose="00000400000000000000" pitchFamily="2" charset="-78"/>
              </a:rPr>
              <a:t>شوند را ارزیابی </a:t>
            </a:r>
            <a:r>
              <a:rPr lang="fa-IR" b="1" dirty="0">
                <a:cs typeface="B Badr" panose="00000400000000000000" pitchFamily="2" charset="-78"/>
              </a:rPr>
              <a:t>و </a:t>
            </a:r>
            <a:r>
              <a:rPr lang="fa-IR" b="1" dirty="0" smtClean="0">
                <a:cs typeface="B Badr" panose="00000400000000000000" pitchFamily="2" charset="-78"/>
              </a:rPr>
              <a:t>شناسایی کند. </a:t>
            </a:r>
            <a:endParaRPr lang="en-US" b="1" dirty="0" smtClean="0">
              <a:cs typeface="B Badr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b="1" dirty="0" smtClean="0">
                <a:cs typeface="B Badr" panose="00000400000000000000" pitchFamily="2" charset="-78"/>
              </a:rPr>
              <a:t>● سیاست </a:t>
            </a:r>
            <a:r>
              <a:rPr lang="fa-IR" b="1" dirty="0">
                <a:cs typeface="B Badr" panose="00000400000000000000" pitchFamily="2" charset="-78"/>
              </a:rPr>
              <a:t>های سازمانی </a:t>
            </a:r>
            <a:r>
              <a:rPr lang="fa-IR" b="1" dirty="0" smtClean="0">
                <a:cs typeface="B Badr" panose="00000400000000000000" pitchFamily="2" charset="-78"/>
              </a:rPr>
              <a:t>را برای </a:t>
            </a:r>
            <a:r>
              <a:rPr lang="fa-IR" b="1" dirty="0">
                <a:cs typeface="B Badr" panose="00000400000000000000" pitchFamily="2" charset="-78"/>
              </a:rPr>
              <a:t>شفاف سازی حقوق مالکیت </a:t>
            </a:r>
            <a:r>
              <a:rPr lang="fa-IR" b="1" dirty="0" smtClean="0">
                <a:cs typeface="B Badr" panose="00000400000000000000" pitchFamily="2" charset="-78"/>
              </a:rPr>
              <a:t>معنوی و </a:t>
            </a:r>
            <a:r>
              <a:rPr lang="fa-IR" b="1" dirty="0">
                <a:cs typeface="B Badr" panose="00000400000000000000" pitchFamily="2" charset="-78"/>
              </a:rPr>
              <a:t>انطباق </a:t>
            </a:r>
            <a:r>
              <a:rPr lang="fa-IR" b="1" dirty="0" smtClean="0">
                <a:cs typeface="B Badr" panose="00000400000000000000" pitchFamily="2" charset="-78"/>
              </a:rPr>
              <a:t> آنها با مقررات </a:t>
            </a:r>
            <a:r>
              <a:rPr lang="fa-IR" b="1" dirty="0">
                <a:cs typeface="B Badr" panose="00000400000000000000" pitchFamily="2" charset="-78"/>
              </a:rPr>
              <a:t>مربوط به داده های </a:t>
            </a:r>
            <a:r>
              <a:rPr lang="fa-IR" b="1" dirty="0" smtClean="0">
                <a:cs typeface="B Badr" panose="00000400000000000000" pitchFamily="2" charset="-78"/>
              </a:rPr>
              <a:t>تحقیق بررسی </a:t>
            </a:r>
            <a:r>
              <a:rPr lang="fa-IR" b="1" dirty="0">
                <a:cs typeface="B Badr" panose="00000400000000000000" pitchFamily="2" charset="-78"/>
              </a:rPr>
              <a:t>و پیشنهاد </a:t>
            </a:r>
            <a:r>
              <a:rPr lang="fa-IR" b="1" dirty="0" smtClean="0">
                <a:cs typeface="B Badr" panose="00000400000000000000" pitchFamily="2" charset="-78"/>
              </a:rPr>
              <a:t>کند. </a:t>
            </a:r>
            <a:r>
              <a:rPr lang="fa-IR" b="1" dirty="0">
                <a:cs typeface="B Badr" panose="00000400000000000000" pitchFamily="2" charset="-78"/>
              </a:rPr>
              <a:t>و </a:t>
            </a:r>
            <a:endParaRPr lang="en-US" b="1" dirty="0" smtClean="0">
              <a:cs typeface="B Badr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b="1" dirty="0" smtClean="0">
                <a:cs typeface="B Badr" panose="00000400000000000000" pitchFamily="2" charset="-78"/>
              </a:rPr>
              <a:t>● </a:t>
            </a:r>
            <a:r>
              <a:rPr lang="fa-IR" b="1" dirty="0">
                <a:cs typeface="B Badr" panose="00000400000000000000" pitchFamily="2" charset="-78"/>
              </a:rPr>
              <a:t>از داده کاوی و تجزیه و تحلیل برای نشان دادن شواهدی از بهره وری اعضای هیئت علمی، تأثیر پژوهش، روندها و رتبه بندی ها استفاده </a:t>
            </a:r>
            <a:r>
              <a:rPr lang="fa-IR" b="1" dirty="0" smtClean="0">
                <a:cs typeface="B Badr" panose="00000400000000000000" pitchFamily="2" charset="-78"/>
              </a:rPr>
              <a:t>کند. </a:t>
            </a:r>
            <a:endParaRPr lang="fa-IR" b="1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391827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Badr" panose="00000400000000000000" pitchFamily="2" charset="-78"/>
              </a:rPr>
              <a:t>پایگاه ها و ابزار های پژوهش</a:t>
            </a:r>
            <a:endParaRPr lang="en-US" dirty="0">
              <a:cs typeface="B Badr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fa-IR" dirty="0" smtClean="0">
                <a:cs typeface="B Badr" panose="00000400000000000000" pitchFamily="2" charset="-78"/>
              </a:rPr>
              <a:t>کنترل واژگان</a:t>
            </a:r>
          </a:p>
          <a:p>
            <a:pPr marL="0" indent="0" algn="r" rtl="1">
              <a:buNone/>
            </a:pPr>
            <a:r>
              <a:rPr lang="fa-IR" dirty="0" smtClean="0">
                <a:cs typeface="B Badr" panose="00000400000000000000" pitchFamily="2" charset="-78"/>
              </a:rPr>
              <a:t>جستجوی عنوان پیشنهادی</a:t>
            </a:r>
          </a:p>
          <a:p>
            <a:pPr marL="0" indent="0" algn="r" rtl="1">
              <a:buNone/>
            </a:pPr>
            <a:r>
              <a:rPr lang="fa-IR" dirty="0" smtClean="0">
                <a:cs typeface="B Badr" panose="00000400000000000000" pitchFamily="2" charset="-78"/>
              </a:rPr>
              <a:t>پابمد</a:t>
            </a:r>
          </a:p>
          <a:p>
            <a:pPr marL="0" indent="0" algn="r" rtl="1">
              <a:buNone/>
            </a:pPr>
            <a:r>
              <a:rPr lang="fa-IR" dirty="0" smtClean="0">
                <a:cs typeface="B Badr" panose="00000400000000000000" pitchFamily="2" charset="-78"/>
              </a:rPr>
              <a:t>پایگاه های استنادی از چندین نظر</a:t>
            </a:r>
          </a:p>
          <a:p>
            <a:pPr marL="0" indent="0" algn="r" rtl="1">
              <a:buNone/>
            </a:pPr>
            <a:r>
              <a:rPr lang="fa-IR" dirty="0" smtClean="0">
                <a:cs typeface="B Badr" panose="00000400000000000000" pitchFamily="2" charset="-78"/>
              </a:rPr>
              <a:t>سامانه های نوپا</a:t>
            </a:r>
          </a:p>
          <a:p>
            <a:pPr marL="0" indent="0" algn="r" rtl="1">
              <a:buNone/>
            </a:pPr>
            <a:r>
              <a:rPr lang="fa-IR" dirty="0" smtClean="0">
                <a:cs typeface="B Badr" panose="00000400000000000000" pitchFamily="2" charset="-78"/>
              </a:rPr>
              <a:t>جعبه </a:t>
            </a:r>
            <a:r>
              <a:rPr lang="fa-IR" smtClean="0">
                <a:cs typeface="B Badr" panose="00000400000000000000" pitchFamily="2" charset="-78"/>
              </a:rPr>
              <a:t>ابزارهای پژوهش</a:t>
            </a:r>
          </a:p>
          <a:p>
            <a:pPr marL="0" indent="0" algn="r" rtl="1">
              <a:buNone/>
            </a:pPr>
            <a:endParaRPr lang="en-US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79655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16275" y="3357563"/>
            <a:ext cx="6192838" cy="3486150"/>
          </a:xfrm>
        </p:spPr>
      </p:pic>
      <p:sp>
        <p:nvSpPr>
          <p:cNvPr id="19459" name="Rectangle 6"/>
          <p:cNvSpPr>
            <a:spLocks noChangeArrowheads="1"/>
          </p:cNvSpPr>
          <p:nvPr/>
        </p:nvSpPr>
        <p:spPr bwMode="auto">
          <a:xfrm>
            <a:off x="1720851" y="188914"/>
            <a:ext cx="87852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1D97C3"/>
              </a:buClr>
              <a:buSzPct val="60000"/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Myriad Pro Cond" pitchFamily="37" charset="0"/>
              </a:defRPr>
            </a:lvl1pPr>
            <a:lvl2pPr marL="742950" indent="-285750">
              <a:spcBef>
                <a:spcPct val="20000"/>
              </a:spcBef>
              <a:buClr>
                <a:srgbClr val="1D97C3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Myriad Pro Cond" pitchFamily="37" charset="0"/>
              </a:defRPr>
            </a:lvl2pPr>
            <a:lvl3pPr marL="1143000" indent="-228600">
              <a:spcBef>
                <a:spcPct val="20000"/>
              </a:spcBef>
              <a:buClr>
                <a:srgbClr val="1D97C3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Myriad Pro Cond" pitchFamily="37" charset="0"/>
              </a:defRPr>
            </a:lvl3pPr>
            <a:lvl4pPr marL="1600200" indent="-228600">
              <a:spcBef>
                <a:spcPct val="20000"/>
              </a:spcBef>
              <a:buClr>
                <a:srgbClr val="1D97C3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Myriad Pro Cond" pitchFamily="37" charset="0"/>
              </a:defRPr>
            </a:lvl4pPr>
            <a:lvl5pPr marL="2057400" indent="-228600">
              <a:spcBef>
                <a:spcPct val="20000"/>
              </a:spcBef>
              <a:buClr>
                <a:srgbClr val="1D97C3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Myriad Pro Cond" pitchFamily="37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D97C3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Myriad Pro Cond" pitchFamily="37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D97C3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Myriad Pro Cond" pitchFamily="37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D97C3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Myriad Pro Cond" pitchFamily="37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D97C3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Myriad Pro Cond" pitchFamily="37" charset="0"/>
              </a:defRPr>
            </a:lvl9pPr>
          </a:lstStyle>
          <a:p>
            <a:pPr algn="r" rtl="1">
              <a:spcBef>
                <a:spcPct val="0"/>
              </a:spcBef>
              <a:buClrTx/>
              <a:buSzTx/>
              <a:buFontTx/>
              <a:buNone/>
            </a:pPr>
            <a:r>
              <a:rPr lang="fa-IR" altLang="en-US">
                <a:latin typeface="Times New Roman" panose="02020603050405020304" pitchFamily="18" charset="0"/>
                <a:cs typeface="B Badr" panose="00000400000000000000" pitchFamily="2" charset="-78"/>
              </a:rPr>
              <a:t>کتابدار: کسی است که می داند پاسخ یک سوال در چه منبعی است:حداقل </a:t>
            </a:r>
            <a:endParaRPr lang="en-US" altLang="en-US">
              <a:latin typeface="Times New Roman" panose="02020603050405020304" pitchFamily="18" charset="0"/>
              <a:cs typeface="B Badr" panose="00000400000000000000" pitchFamily="2" charset="-78"/>
            </a:endParaRPr>
          </a:p>
        </p:txBody>
      </p:sp>
      <p:sp>
        <p:nvSpPr>
          <p:cNvPr id="19460" name="Rectangle 7"/>
          <p:cNvSpPr>
            <a:spLocks noChangeArrowheads="1"/>
          </p:cNvSpPr>
          <p:nvPr/>
        </p:nvSpPr>
        <p:spPr bwMode="auto">
          <a:xfrm>
            <a:off x="1703389" y="1493838"/>
            <a:ext cx="8802687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1D97C3"/>
              </a:buClr>
              <a:buSzPct val="60000"/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Myriad Pro Cond" pitchFamily="37" charset="0"/>
              </a:defRPr>
            </a:lvl1pPr>
            <a:lvl2pPr marL="742950" indent="-285750">
              <a:spcBef>
                <a:spcPct val="20000"/>
              </a:spcBef>
              <a:buClr>
                <a:srgbClr val="1D97C3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Myriad Pro Cond" pitchFamily="37" charset="0"/>
              </a:defRPr>
            </a:lvl2pPr>
            <a:lvl3pPr marL="1143000" indent="-228600">
              <a:spcBef>
                <a:spcPct val="20000"/>
              </a:spcBef>
              <a:buClr>
                <a:srgbClr val="1D97C3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Myriad Pro Cond" pitchFamily="37" charset="0"/>
              </a:defRPr>
            </a:lvl3pPr>
            <a:lvl4pPr marL="1600200" indent="-228600">
              <a:spcBef>
                <a:spcPct val="20000"/>
              </a:spcBef>
              <a:buClr>
                <a:srgbClr val="1D97C3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Myriad Pro Cond" pitchFamily="37" charset="0"/>
              </a:defRPr>
            </a:lvl4pPr>
            <a:lvl5pPr marL="2057400" indent="-228600">
              <a:spcBef>
                <a:spcPct val="20000"/>
              </a:spcBef>
              <a:buClr>
                <a:srgbClr val="1D97C3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Myriad Pro Cond" pitchFamily="37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D97C3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Myriad Pro Cond" pitchFamily="37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D97C3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Myriad Pro Cond" pitchFamily="37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D97C3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Myriad Pro Cond" pitchFamily="37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D97C3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Myriad Pro Cond" pitchFamily="37" charset="0"/>
              </a:defRPr>
            </a:lvl9pPr>
          </a:lstStyle>
          <a:p>
            <a:pPr algn="r" rtl="1">
              <a:spcBef>
                <a:spcPct val="0"/>
              </a:spcBef>
              <a:buClrTx/>
              <a:buSzTx/>
              <a:buFontTx/>
              <a:buNone/>
            </a:pPr>
            <a:r>
              <a:rPr lang="fa-IR" altLang="en-US">
                <a:latin typeface="Times New Roman" panose="02020603050405020304" pitchFamily="18" charset="0"/>
                <a:cs typeface="B Badr" panose="00000400000000000000" pitchFamily="2" charset="-78"/>
              </a:rPr>
              <a:t>کتابدار: کسی است که می تواند پاسخ یک سوال را از چه منبعی پیدا کند: حدوسط </a:t>
            </a:r>
            <a:endParaRPr lang="en-US" altLang="en-US">
              <a:latin typeface="Times New Roman" panose="02020603050405020304" pitchFamily="18" charset="0"/>
              <a:cs typeface="B Badr" panose="00000400000000000000" pitchFamily="2" charset="-78"/>
            </a:endParaRPr>
          </a:p>
        </p:txBody>
      </p:sp>
      <p:sp>
        <p:nvSpPr>
          <p:cNvPr id="19461" name="Rectangle 8"/>
          <p:cNvSpPr>
            <a:spLocks noChangeArrowheads="1"/>
          </p:cNvSpPr>
          <p:nvPr/>
        </p:nvSpPr>
        <p:spPr bwMode="auto">
          <a:xfrm>
            <a:off x="1703389" y="2606676"/>
            <a:ext cx="8802687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1D97C3"/>
              </a:buClr>
              <a:buSzPct val="60000"/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Myriad Pro Cond" pitchFamily="37" charset="0"/>
              </a:defRPr>
            </a:lvl1pPr>
            <a:lvl2pPr marL="742950" indent="-285750">
              <a:spcBef>
                <a:spcPct val="20000"/>
              </a:spcBef>
              <a:buClr>
                <a:srgbClr val="1D97C3"/>
              </a:buClr>
              <a:buSzPct val="60000"/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Myriad Pro Cond" pitchFamily="37" charset="0"/>
              </a:defRPr>
            </a:lvl2pPr>
            <a:lvl3pPr marL="1143000" indent="-228600">
              <a:spcBef>
                <a:spcPct val="20000"/>
              </a:spcBef>
              <a:buClr>
                <a:srgbClr val="1D97C3"/>
              </a:buClr>
              <a:buSzPct val="60000"/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Myriad Pro Cond" pitchFamily="37" charset="0"/>
              </a:defRPr>
            </a:lvl3pPr>
            <a:lvl4pPr marL="1600200" indent="-228600">
              <a:spcBef>
                <a:spcPct val="20000"/>
              </a:spcBef>
              <a:buClr>
                <a:srgbClr val="1D97C3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Myriad Pro Cond" pitchFamily="37" charset="0"/>
              </a:defRPr>
            </a:lvl4pPr>
            <a:lvl5pPr marL="2057400" indent="-228600">
              <a:spcBef>
                <a:spcPct val="20000"/>
              </a:spcBef>
              <a:buClr>
                <a:srgbClr val="1D97C3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Myriad Pro Cond" pitchFamily="37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D97C3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Myriad Pro Cond" pitchFamily="37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D97C3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Myriad Pro Cond" pitchFamily="37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D97C3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Myriad Pro Cond" pitchFamily="37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D97C3"/>
              </a:buClr>
              <a:buSzPct val="60000"/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Myriad Pro Cond" pitchFamily="37" charset="0"/>
              </a:defRPr>
            </a:lvl9pPr>
          </a:lstStyle>
          <a:p>
            <a:pPr algn="r" rtl="1">
              <a:spcBef>
                <a:spcPct val="0"/>
              </a:spcBef>
              <a:buClrTx/>
              <a:buSzTx/>
              <a:buFontTx/>
              <a:buNone/>
            </a:pPr>
            <a:r>
              <a:rPr lang="fa-IR" altLang="en-US">
                <a:latin typeface="Times New Roman" panose="02020603050405020304" pitchFamily="18" charset="0"/>
                <a:cs typeface="B Badr" panose="00000400000000000000" pitchFamily="2" charset="-78"/>
              </a:rPr>
              <a:t>کتابدار: کسی است که بهترین پاسخ یک سوال را از بهترین منابع یافته و فرایند آن را به کاربر آموزش می دهد: حداکثر </a:t>
            </a:r>
            <a:endParaRPr lang="en-US" altLang="en-US">
              <a:latin typeface="Times New Roman" panose="02020603050405020304" pitchFamily="18" charset="0"/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96406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351089" y="228600"/>
            <a:ext cx="8116887" cy="1066800"/>
          </a:xfrm>
        </p:spPr>
        <p:txBody>
          <a:bodyPr/>
          <a:lstStyle/>
          <a:p>
            <a:pPr algn="r" rtl="1"/>
            <a:r>
              <a:rPr lang="fa-IR" altLang="en-US" smtClean="0">
                <a:cs typeface="B Badr" panose="00000400000000000000" pitchFamily="2" charset="-78"/>
              </a:rPr>
              <a:t>پس دانش کتابدار متضمن سه نکته است:</a:t>
            </a:r>
            <a:endParaRPr lang="en-US" altLang="en-US" smtClean="0">
              <a:cs typeface="B Badr" panose="00000400000000000000" pitchFamily="2" charset="-78"/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2608264" y="1989138"/>
            <a:ext cx="7602537" cy="2519362"/>
          </a:xfrm>
        </p:spPr>
        <p:txBody>
          <a:bodyPr/>
          <a:lstStyle/>
          <a:p>
            <a:pPr marL="514350" indent="-514350" algn="r" rtl="1">
              <a:buFont typeface="Myriad Pro Bold Cond" pitchFamily="37" charset="0"/>
              <a:buAutoNum type="arabicPeriod"/>
            </a:pPr>
            <a:r>
              <a:rPr lang="fa-IR" altLang="en-US" dirty="0" smtClean="0">
                <a:cs typeface="B Badr" panose="00000400000000000000" pitchFamily="2" charset="-78"/>
              </a:rPr>
              <a:t>سوال</a:t>
            </a:r>
          </a:p>
          <a:p>
            <a:pPr marL="514350" indent="-514350" algn="r" rtl="1">
              <a:buFont typeface="Myriad Pro Bold Cond" pitchFamily="37" charset="0"/>
              <a:buAutoNum type="arabicPeriod"/>
            </a:pPr>
            <a:r>
              <a:rPr lang="fa-IR" altLang="en-US" dirty="0" smtClean="0">
                <a:cs typeface="B Badr" panose="00000400000000000000" pitchFamily="2" charset="-78"/>
              </a:rPr>
              <a:t>پاسخ</a:t>
            </a:r>
          </a:p>
          <a:p>
            <a:pPr marL="514350" indent="-514350" algn="r" rtl="1">
              <a:buFont typeface="Myriad Pro Bold Cond" pitchFamily="37" charset="0"/>
              <a:buAutoNum type="arabicPeriod"/>
            </a:pPr>
            <a:r>
              <a:rPr lang="fa-IR" altLang="en-US" dirty="0" smtClean="0">
                <a:cs typeface="B Badr" panose="00000400000000000000" pitchFamily="2" charset="-78"/>
              </a:rPr>
              <a:t>آموزش</a:t>
            </a:r>
            <a:endParaRPr lang="en-US" altLang="en-US" dirty="0" smtClean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74804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9823" y="222068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The Research Process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074" y="1194934"/>
            <a:ext cx="10844349" cy="4351338"/>
          </a:xfrm>
        </p:spPr>
        <p:txBody>
          <a:bodyPr>
            <a:normAutofit/>
          </a:bodyPr>
          <a:lstStyle/>
          <a:p>
            <a:endParaRPr lang="en-US" dirty="0">
              <a:cs typeface="B Badr" panose="00000400000000000000" pitchFamily="2" charset="-78"/>
            </a:endParaRPr>
          </a:p>
          <a:p>
            <a:pPr algn="r" rtl="1"/>
            <a:r>
              <a:rPr lang="fa-IR" dirty="0">
                <a:cs typeface="B Badr" panose="00000400000000000000" pitchFamily="2" charset="-78"/>
              </a:rPr>
              <a:t>هر چیزی که </a:t>
            </a:r>
            <a:r>
              <a:rPr lang="fa-IR" dirty="0" smtClean="0">
                <a:cs typeface="B Badr" panose="00000400000000000000" pitchFamily="2" charset="-78"/>
              </a:rPr>
              <a:t>نوشته می شود متضمن </a:t>
            </a:r>
            <a:r>
              <a:rPr lang="fa-IR" dirty="0">
                <a:cs typeface="B Badr" panose="00000400000000000000" pitchFamily="2" charset="-78"/>
              </a:rPr>
              <a:t>سازماندهی و جریان منطقی ایده است، بنابراین درک منطق فرآیند تحقیق قبل از شروع </a:t>
            </a:r>
            <a:r>
              <a:rPr lang="fa-IR" dirty="0" smtClean="0">
                <a:cs typeface="B Badr" panose="00000400000000000000" pitchFamily="2" charset="-78"/>
              </a:rPr>
              <a:t>به ارایه خدمات </a:t>
            </a:r>
            <a:r>
              <a:rPr lang="fa-IR" dirty="0">
                <a:cs typeface="B Badr" panose="00000400000000000000" pitchFamily="2" charset="-78"/>
              </a:rPr>
              <a:t>ضروری است. به زبان ساده، </a:t>
            </a:r>
            <a:r>
              <a:rPr lang="fa-IR" dirty="0" smtClean="0">
                <a:cs typeface="B Badr" panose="00000400000000000000" pitchFamily="2" charset="-78"/>
              </a:rPr>
              <a:t>کتابدار کمک کند محقق  </a:t>
            </a:r>
            <a:r>
              <a:rPr lang="fa-IR" dirty="0">
                <a:cs typeface="B Badr" panose="00000400000000000000" pitchFamily="2" charset="-78"/>
              </a:rPr>
              <a:t>نوشته خود را در زمینه بزرگتر قرار </a:t>
            </a:r>
            <a:r>
              <a:rPr lang="fa-IR" dirty="0" smtClean="0">
                <a:cs typeface="B Badr" panose="00000400000000000000" pitchFamily="2" charset="-78"/>
              </a:rPr>
              <a:t>دهد </a:t>
            </a:r>
            <a:r>
              <a:rPr lang="fa-IR" dirty="0">
                <a:cs typeface="B Badr" panose="00000400000000000000" pitchFamily="2" charset="-78"/>
              </a:rPr>
              <a:t>- قبل از اینکه حتی سعی </a:t>
            </a:r>
            <a:r>
              <a:rPr lang="fa-IR" dirty="0" smtClean="0">
                <a:cs typeface="B Badr" panose="00000400000000000000" pitchFamily="2" charset="-78"/>
              </a:rPr>
              <a:t>کند </a:t>
            </a:r>
            <a:r>
              <a:rPr lang="fa-IR" dirty="0">
                <a:cs typeface="B Badr" panose="00000400000000000000" pitchFamily="2" charset="-78"/>
              </a:rPr>
              <a:t>درختان را </a:t>
            </a:r>
            <a:r>
              <a:rPr lang="fa-IR" dirty="0" smtClean="0">
                <a:cs typeface="B Badr" panose="00000400000000000000" pitchFamily="2" charset="-78"/>
              </a:rPr>
              <a:t>ببیند، </a:t>
            </a:r>
            <a:r>
              <a:rPr lang="fa-IR" dirty="0">
                <a:cs typeface="B Badr" panose="00000400000000000000" pitchFamily="2" charset="-78"/>
              </a:rPr>
              <a:t>جنگل را </a:t>
            </a:r>
            <a:r>
              <a:rPr lang="fa-IR" dirty="0" smtClean="0">
                <a:cs typeface="B Badr" panose="00000400000000000000" pitchFamily="2" charset="-78"/>
              </a:rPr>
              <a:t>ببیند.</a:t>
            </a:r>
            <a:endParaRPr lang="en-US" dirty="0" smtClean="0">
              <a:cs typeface="B Badr" panose="00000400000000000000" pitchFamily="2" charset="-78"/>
            </a:endParaRPr>
          </a:p>
          <a:p>
            <a:pPr algn="r" rtl="1"/>
            <a:endParaRPr lang="en-US" dirty="0" smtClean="0">
              <a:cs typeface="B Badr" panose="00000400000000000000" pitchFamily="2" charset="-78"/>
            </a:endParaRPr>
          </a:p>
          <a:p>
            <a:pPr algn="r" rtl="1"/>
            <a:r>
              <a:rPr lang="fa-IR" dirty="0" smtClean="0">
                <a:cs typeface="B Badr" panose="00000400000000000000" pitchFamily="2" charset="-78"/>
              </a:rPr>
              <a:t>مراحل </a:t>
            </a:r>
            <a:r>
              <a:rPr lang="fa-IR" dirty="0">
                <a:cs typeface="B Badr" panose="00000400000000000000" pitchFamily="2" charset="-78"/>
              </a:rPr>
              <a:t>اصلی فرآیند تحقیق </a:t>
            </a:r>
            <a:r>
              <a:rPr lang="fa-IR" dirty="0" smtClean="0">
                <a:cs typeface="B Badr" panose="00000400000000000000" pitchFamily="2" charset="-78"/>
              </a:rPr>
              <a:t>به </a:t>
            </a:r>
            <a:r>
              <a:rPr lang="fa-IR" dirty="0">
                <a:cs typeface="B Badr" panose="00000400000000000000" pitchFamily="2" charset="-78"/>
              </a:rPr>
              <a:t>صورت مجموعه‌ای از مراحل </a:t>
            </a:r>
            <a:r>
              <a:rPr lang="fa-IR" dirty="0" smtClean="0">
                <a:cs typeface="B Badr" panose="00000400000000000000" pitchFamily="2" charset="-78"/>
              </a:rPr>
              <a:t>دایره ای </a:t>
            </a:r>
            <a:r>
              <a:rPr lang="fa-IR" dirty="0">
                <a:cs typeface="B Badr" panose="00000400000000000000" pitchFamily="2" charset="-78"/>
              </a:rPr>
              <a:t>مفهوم‌سازی </a:t>
            </a:r>
            <a:r>
              <a:rPr lang="fa-IR" dirty="0" smtClean="0">
                <a:cs typeface="B Badr" panose="00000400000000000000" pitchFamily="2" charset="-78"/>
              </a:rPr>
              <a:t>شده اند، هر </a:t>
            </a:r>
            <a:r>
              <a:rPr lang="fa-IR" dirty="0">
                <a:cs typeface="B Badr" panose="00000400000000000000" pitchFamily="2" charset="-78"/>
              </a:rPr>
              <a:t>مرحله وابسته به مرحله قبلی </a:t>
            </a:r>
            <a:r>
              <a:rPr lang="fa-IR" dirty="0" smtClean="0">
                <a:cs typeface="B Badr" panose="00000400000000000000" pitchFamily="2" charset="-78"/>
              </a:rPr>
              <a:t>است. </a:t>
            </a:r>
            <a:r>
              <a:rPr lang="fa-IR" dirty="0">
                <a:cs typeface="B Badr" panose="00000400000000000000" pitchFamily="2" charset="-78"/>
              </a:rPr>
              <a:t>دایره به بهترین وجه ماهیت بازگشتی فرآیند را به تصویر می کشد. یعنی زمانی که فرآیند تکمیل شد، محقق ممکن است دوباره با اصلاح یا بسط رویکرد اولیه، یا حتی </a:t>
            </a:r>
            <a:r>
              <a:rPr lang="fa-IR" dirty="0" smtClean="0">
                <a:cs typeface="B Badr" panose="00000400000000000000" pitchFamily="2" charset="-78"/>
              </a:rPr>
              <a:t>رویکرد </a:t>
            </a:r>
            <a:r>
              <a:rPr lang="fa-IR" dirty="0">
                <a:cs typeface="B Badr" panose="00000400000000000000" pitchFamily="2" charset="-78"/>
              </a:rPr>
              <a:t>کاملاً </a:t>
            </a:r>
            <a:r>
              <a:rPr lang="fa-IR" dirty="0" smtClean="0">
                <a:cs typeface="B Badr" panose="00000400000000000000" pitchFamily="2" charset="-78"/>
              </a:rPr>
              <a:t>جدیدی </a:t>
            </a:r>
            <a:r>
              <a:rPr lang="fa-IR" dirty="0">
                <a:cs typeface="B Badr" panose="00000400000000000000" pitchFamily="2" charset="-78"/>
              </a:rPr>
              <a:t>برای حل مسئله، شروع کند.</a:t>
            </a:r>
            <a:endParaRPr lang="en-US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26445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9457" y="378188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Identify a Research Problem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017" y="1825625"/>
            <a:ext cx="10726783" cy="4351338"/>
          </a:xfrm>
        </p:spPr>
        <p:txBody>
          <a:bodyPr/>
          <a:lstStyle/>
          <a:p>
            <a:pPr marL="0" indent="0" algn="r" rtl="1">
              <a:buNone/>
            </a:pPr>
            <a:r>
              <a:rPr lang="fa-IR" dirty="0" smtClean="0">
                <a:cs typeface="B Badr" panose="00000400000000000000" pitchFamily="2" charset="-78"/>
              </a:rPr>
              <a:t>با </a:t>
            </a:r>
            <a:r>
              <a:rPr lang="fa-IR" dirty="0">
                <a:cs typeface="B Badr" panose="00000400000000000000" pitchFamily="2" charset="-78"/>
              </a:rPr>
              <a:t>انتخاب یک موضوع کلی که برای </a:t>
            </a:r>
            <a:r>
              <a:rPr lang="fa-IR" dirty="0" smtClean="0">
                <a:cs typeface="B Badr" panose="00000400000000000000" pitchFamily="2" charset="-78"/>
              </a:rPr>
              <a:t>محقق جالب </a:t>
            </a:r>
            <a:r>
              <a:rPr lang="fa-IR" dirty="0">
                <a:cs typeface="B Badr" panose="00000400000000000000" pitchFamily="2" charset="-78"/>
              </a:rPr>
              <a:t>است، </a:t>
            </a:r>
            <a:r>
              <a:rPr lang="fa-IR" dirty="0" smtClean="0">
                <a:cs typeface="B Badr" panose="00000400000000000000" pitchFamily="2" charset="-78"/>
              </a:rPr>
              <a:t>به کمک کتابدار یک </a:t>
            </a:r>
            <a:r>
              <a:rPr lang="fa-IR" dirty="0">
                <a:cs typeface="B Badr" panose="00000400000000000000" pitchFamily="2" charset="-78"/>
              </a:rPr>
              <a:t>مشکل تحقیقاتی </a:t>
            </a:r>
            <a:r>
              <a:rPr lang="fa-IR" dirty="0" smtClean="0">
                <a:cs typeface="B Badr" panose="00000400000000000000" pitchFamily="2" charset="-78"/>
              </a:rPr>
              <a:t>شناسایی شود.</a:t>
            </a:r>
          </a:p>
          <a:p>
            <a:pPr marL="0" indent="0" algn="r" rtl="1">
              <a:buNone/>
            </a:pPr>
            <a:endParaRPr lang="fa-IR" dirty="0">
              <a:cs typeface="B Badr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dirty="0" smtClean="0">
                <a:cs typeface="B Badr" panose="00000400000000000000" pitchFamily="2" charset="-78"/>
              </a:rPr>
              <a:t> </a:t>
            </a:r>
            <a:r>
              <a:rPr lang="fa-IR" dirty="0">
                <a:cs typeface="B Badr" panose="00000400000000000000" pitchFamily="2" charset="-78"/>
              </a:rPr>
              <a:t>پس از </a:t>
            </a:r>
            <a:r>
              <a:rPr lang="fa-IR" dirty="0" smtClean="0">
                <a:cs typeface="B Badr" panose="00000400000000000000" pitchFamily="2" charset="-78"/>
              </a:rPr>
              <a:t>شناسایی مشکل ، کتابدار از طریق جستجوی جامع کمک کند تا ابعاد مشکل و مستندات اقناع دیگران فراهم گردد.</a:t>
            </a:r>
          </a:p>
          <a:p>
            <a:pPr marL="0" indent="0" algn="r" rtl="1">
              <a:buNone/>
            </a:pPr>
            <a:endParaRPr lang="fa-IR" dirty="0">
              <a:cs typeface="B Badr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dirty="0" smtClean="0">
                <a:cs typeface="B Badr" panose="00000400000000000000" pitchFamily="2" charset="-78"/>
              </a:rPr>
              <a:t> </a:t>
            </a:r>
            <a:endParaRPr lang="en-US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88233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Review the Literature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fa-IR" dirty="0">
                <a:cs typeface="B Badr" panose="00000400000000000000" pitchFamily="2" charset="-78"/>
              </a:rPr>
              <a:t>با خواندن اکتشافی، </a:t>
            </a:r>
            <a:r>
              <a:rPr lang="fa-IR" dirty="0" smtClean="0">
                <a:cs typeface="B Badr" panose="00000400000000000000" pitchFamily="2" charset="-78"/>
              </a:rPr>
              <a:t>دریابیم </a:t>
            </a:r>
            <a:r>
              <a:rPr lang="fa-IR" dirty="0">
                <a:cs typeface="B Badr" panose="00000400000000000000" pitchFamily="2" charset="-78"/>
              </a:rPr>
              <a:t>که چه چیزی </a:t>
            </a:r>
            <a:r>
              <a:rPr lang="fa-IR" dirty="0" smtClean="0">
                <a:cs typeface="B Badr" panose="00000400000000000000" pitchFamily="2" charset="-78"/>
              </a:rPr>
              <a:t>مورد سوال است یا </a:t>
            </a:r>
            <a:r>
              <a:rPr lang="fa-IR" dirty="0">
                <a:cs typeface="B Badr" panose="00000400000000000000" pitchFamily="2" charset="-78"/>
              </a:rPr>
              <a:t>آنچه </a:t>
            </a:r>
            <a:r>
              <a:rPr lang="fa-IR" dirty="0" smtClean="0">
                <a:cs typeface="B Badr" panose="00000400000000000000" pitchFamily="2" charset="-78"/>
              </a:rPr>
              <a:t>که قبلاً </a:t>
            </a:r>
            <a:r>
              <a:rPr lang="fa-IR" dirty="0">
                <a:cs typeface="B Badr" panose="00000400000000000000" pitchFamily="2" charset="-78"/>
              </a:rPr>
              <a:t>در </a:t>
            </a:r>
            <a:r>
              <a:rPr lang="fa-IR" dirty="0" smtClean="0">
                <a:cs typeface="B Badr" panose="00000400000000000000" pitchFamily="2" charset="-78"/>
              </a:rPr>
              <a:t>این حوزه </a:t>
            </a:r>
            <a:r>
              <a:rPr lang="fa-IR" dirty="0">
                <a:cs typeface="B Badr" panose="00000400000000000000" pitchFamily="2" charset="-78"/>
              </a:rPr>
              <a:t>انجام شده </a:t>
            </a:r>
            <a:r>
              <a:rPr lang="fa-IR" dirty="0" smtClean="0">
                <a:cs typeface="B Badr" panose="00000400000000000000" pitchFamily="2" charset="-78"/>
              </a:rPr>
              <a:t>است چیست؟</a:t>
            </a:r>
          </a:p>
          <a:p>
            <a:pPr marL="0" indent="0" algn="r" rtl="1">
              <a:buNone/>
            </a:pPr>
            <a:r>
              <a:rPr lang="fa-IR" dirty="0" smtClean="0">
                <a:cs typeface="B Badr" panose="00000400000000000000" pitchFamily="2" charset="-78"/>
              </a:rPr>
              <a:t> </a:t>
            </a:r>
            <a:r>
              <a:rPr lang="fa-IR" dirty="0">
                <a:cs typeface="B Badr" panose="00000400000000000000" pitchFamily="2" charset="-78"/>
              </a:rPr>
              <a:t>موضوع را با </a:t>
            </a:r>
            <a:r>
              <a:rPr lang="fa-IR" dirty="0" smtClean="0">
                <a:cs typeface="B Badr" panose="00000400000000000000" pitchFamily="2" charset="-78"/>
              </a:rPr>
              <a:t>کتابدار </a:t>
            </a:r>
            <a:r>
              <a:rPr lang="fa-IR" dirty="0">
                <a:cs typeface="B Badr" panose="00000400000000000000" pitchFamily="2" charset="-78"/>
              </a:rPr>
              <a:t>خود در میان بگذارید تا بینش بیشتری به دست آورید</a:t>
            </a:r>
            <a:r>
              <a:rPr lang="fa-IR" dirty="0" smtClean="0">
                <a:cs typeface="B Badr" panose="00000400000000000000" pitchFamily="2" charset="-78"/>
              </a:rPr>
              <a:t>،</a:t>
            </a:r>
          </a:p>
          <a:p>
            <a:pPr marL="0" indent="0" algn="r" rtl="1">
              <a:buNone/>
            </a:pPr>
            <a:r>
              <a:rPr lang="fa-IR" dirty="0" smtClean="0">
                <a:cs typeface="B Badr" panose="00000400000000000000" pitchFamily="2" charset="-78"/>
              </a:rPr>
              <a:t> </a:t>
            </a:r>
            <a:r>
              <a:rPr lang="fa-IR" dirty="0">
                <a:cs typeface="B Badr" panose="00000400000000000000" pitchFamily="2" charset="-78"/>
              </a:rPr>
              <a:t>رویکردهای جدید را </a:t>
            </a:r>
            <a:r>
              <a:rPr lang="fa-IR" dirty="0" smtClean="0">
                <a:cs typeface="B Badr" panose="00000400000000000000" pitchFamily="2" charset="-78"/>
              </a:rPr>
              <a:t>به همرا ایشان بررسی </a:t>
            </a:r>
            <a:r>
              <a:rPr lang="fa-IR" dirty="0">
                <a:cs typeface="B Badr" panose="00000400000000000000" pitchFamily="2" charset="-78"/>
              </a:rPr>
              <a:t>کنید</a:t>
            </a:r>
            <a:r>
              <a:rPr lang="fa-IR" dirty="0" smtClean="0">
                <a:cs typeface="B Badr" panose="00000400000000000000" pitchFamily="2" charset="-78"/>
              </a:rPr>
              <a:t>،</a:t>
            </a:r>
          </a:p>
          <a:p>
            <a:pPr marL="0" indent="0" algn="r" rtl="1">
              <a:buNone/>
            </a:pPr>
            <a:r>
              <a:rPr lang="fa-IR" dirty="0" smtClean="0">
                <a:cs typeface="B Badr" panose="00000400000000000000" pitchFamily="2" charset="-78"/>
              </a:rPr>
              <a:t> </a:t>
            </a:r>
            <a:r>
              <a:rPr lang="fa-IR" dirty="0">
                <a:cs typeface="B Badr" panose="00000400000000000000" pitchFamily="2" charset="-78"/>
              </a:rPr>
              <a:t>و در صورت </a:t>
            </a:r>
            <a:r>
              <a:rPr lang="fa-IR" dirty="0" smtClean="0">
                <a:cs typeface="B Badr" panose="00000400000000000000" pitchFamily="2" charset="-78"/>
              </a:rPr>
              <a:t>داشتن رویکرد جدید، </a:t>
            </a:r>
            <a:r>
              <a:rPr lang="fa-IR" dirty="0">
                <a:cs typeface="B Badr" panose="00000400000000000000" pitchFamily="2" charset="-78"/>
              </a:rPr>
              <a:t>شروع به توسعه سؤال تحقیق، </a:t>
            </a:r>
            <a:r>
              <a:rPr lang="fa-IR" dirty="0" smtClean="0">
                <a:cs typeface="B Badr" panose="00000400000000000000" pitchFamily="2" charset="-78"/>
              </a:rPr>
              <a:t>هدف </a:t>
            </a:r>
            <a:r>
              <a:rPr lang="fa-IR" dirty="0">
                <a:cs typeface="B Badr" panose="00000400000000000000" pitchFamily="2" charset="-78"/>
              </a:rPr>
              <a:t>و فرضیه(های) خود کنید. </a:t>
            </a:r>
            <a:endParaRPr lang="en-US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32877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Determine Research Question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dirty="0">
                <a:cs typeface="B Badr" panose="00000400000000000000" pitchFamily="2" charset="-78"/>
              </a:rPr>
              <a:t>یک سوال تحقیقاتی خوب سوالی است که ارزش پرسیدن </a:t>
            </a:r>
            <a:r>
              <a:rPr lang="fa-IR" dirty="0" smtClean="0">
                <a:cs typeface="B Badr" panose="00000400000000000000" pitchFamily="2" charset="-78"/>
              </a:rPr>
              <a:t>و به تبع ارزش حل کردن دارد.</a:t>
            </a:r>
          </a:p>
          <a:p>
            <a:pPr marL="0" indent="0" algn="r" rtl="1">
              <a:buNone/>
            </a:pPr>
            <a:r>
              <a:rPr lang="fa-IR" dirty="0" smtClean="0">
                <a:cs typeface="B Badr" panose="00000400000000000000" pitchFamily="2" charset="-78"/>
              </a:rPr>
              <a:t>یک </a:t>
            </a:r>
            <a:r>
              <a:rPr lang="fa-IR" dirty="0">
                <a:cs typeface="B Badr" panose="00000400000000000000" pitchFamily="2" charset="-78"/>
              </a:rPr>
              <a:t>سوال خوب </a:t>
            </a:r>
            <a:r>
              <a:rPr lang="fa-IR" dirty="0" smtClean="0">
                <a:cs typeface="B Badr" panose="00000400000000000000" pitchFamily="2" charset="-78"/>
              </a:rPr>
              <a:t>:</a:t>
            </a:r>
          </a:p>
          <a:p>
            <a:pPr marL="0" indent="0" algn="r" rtl="1">
              <a:buNone/>
            </a:pPr>
            <a:r>
              <a:rPr lang="fa-IR" dirty="0" smtClean="0">
                <a:cs typeface="B Badr" panose="00000400000000000000" pitchFamily="2" charset="-78"/>
              </a:rPr>
              <a:t> </a:t>
            </a:r>
            <a:r>
              <a:rPr lang="fa-IR" dirty="0">
                <a:cs typeface="B Badr" panose="00000400000000000000" pitchFamily="2" charset="-78"/>
              </a:rPr>
              <a:t>واضح </a:t>
            </a:r>
            <a:r>
              <a:rPr lang="fa-IR" dirty="0" smtClean="0">
                <a:cs typeface="B Badr" panose="00000400000000000000" pitchFamily="2" charset="-78"/>
              </a:rPr>
              <a:t>باشد، برای </a:t>
            </a:r>
            <a:r>
              <a:rPr lang="fa-IR" dirty="0">
                <a:cs typeface="B Badr" panose="00000400000000000000" pitchFamily="2" charset="-78"/>
              </a:rPr>
              <a:t>شما و دیگران قابل درک باشد</a:t>
            </a:r>
            <a:r>
              <a:rPr lang="fa-IR" dirty="0" smtClean="0">
                <a:cs typeface="B Badr" panose="00000400000000000000" pitchFamily="2" charset="-78"/>
              </a:rPr>
              <a:t>.</a:t>
            </a:r>
          </a:p>
          <a:p>
            <a:pPr marL="0" indent="0" algn="r" rtl="1">
              <a:buNone/>
            </a:pPr>
            <a:r>
              <a:rPr lang="fa-IR" dirty="0" smtClean="0">
                <a:cs typeface="B Badr" panose="00000400000000000000" pitchFamily="2" charset="-78"/>
              </a:rPr>
              <a:t> </a:t>
            </a:r>
            <a:r>
              <a:rPr lang="fa-IR" dirty="0">
                <a:cs typeface="B Badr" panose="00000400000000000000" pitchFamily="2" charset="-78"/>
              </a:rPr>
              <a:t>تحقیق پذیر </a:t>
            </a:r>
            <a:r>
              <a:rPr lang="fa-IR" dirty="0" smtClean="0">
                <a:cs typeface="B Badr" panose="00000400000000000000" pitchFamily="2" charset="-78"/>
              </a:rPr>
              <a:t>باشد </a:t>
            </a:r>
            <a:r>
              <a:rPr lang="fa-IR" dirty="0">
                <a:cs typeface="B Badr" panose="00000400000000000000" pitchFamily="2" charset="-78"/>
              </a:rPr>
              <a:t>باید بتواند به یک طرح تحقیقاتی قابل مدیریت تبدیل شود، </a:t>
            </a:r>
            <a:r>
              <a:rPr lang="fa-IR" dirty="0" smtClean="0">
                <a:cs typeface="B Badr" panose="00000400000000000000" pitchFamily="2" charset="-78"/>
              </a:rPr>
              <a:t>تا بتوان داده‌های مربوطه را جمع‌آوری کرد. </a:t>
            </a:r>
          </a:p>
          <a:p>
            <a:pPr marL="0" indent="0" algn="r" rtl="1">
              <a:buNone/>
            </a:pPr>
            <a:r>
              <a:rPr lang="fa-IR" dirty="0" smtClean="0">
                <a:cs typeface="B Badr" panose="00000400000000000000" pitchFamily="2" charset="-78"/>
              </a:rPr>
              <a:t>با </a:t>
            </a:r>
            <a:r>
              <a:rPr lang="fa-IR" dirty="0">
                <a:cs typeface="B Badr" panose="00000400000000000000" pitchFamily="2" charset="-78"/>
              </a:rPr>
              <a:t>نظریه و تحقیق تثبیت شده ارتباط برقرار </a:t>
            </a:r>
            <a:r>
              <a:rPr lang="fa-IR" dirty="0" smtClean="0">
                <a:cs typeface="B Badr" panose="00000400000000000000" pitchFamily="2" charset="-78"/>
              </a:rPr>
              <a:t>کند</a:t>
            </a:r>
            <a:r>
              <a:rPr lang="fa-IR" dirty="0">
                <a:cs typeface="B Badr" panose="00000400000000000000" pitchFamily="2" charset="-78"/>
              </a:rPr>
              <a:t>. باید ادبیاتی وجود داشته باشد که بتوانید از آن </a:t>
            </a:r>
            <a:r>
              <a:rPr lang="fa-IR" dirty="0" smtClean="0">
                <a:cs typeface="B Badr" panose="00000400000000000000" pitchFamily="2" charset="-78"/>
              </a:rPr>
              <a:t>برای روشن شدن سؤال(های</a:t>
            </a:r>
            <a:r>
              <a:rPr lang="fa-IR" dirty="0">
                <a:cs typeface="B Badr" panose="00000400000000000000" pitchFamily="2" charset="-78"/>
              </a:rPr>
              <a:t>) تحقیق خود </a:t>
            </a:r>
            <a:r>
              <a:rPr lang="fa-IR" dirty="0" smtClean="0">
                <a:cs typeface="B Badr" panose="00000400000000000000" pitchFamily="2" charset="-78"/>
              </a:rPr>
              <a:t>بهره ببرید.</a:t>
            </a:r>
          </a:p>
          <a:p>
            <a:pPr marL="0" indent="0" algn="r" rtl="1">
              <a:buNone/>
            </a:pPr>
            <a:r>
              <a:rPr lang="fa-IR" dirty="0" smtClean="0">
                <a:cs typeface="B Badr" panose="00000400000000000000" pitchFamily="2" charset="-78"/>
              </a:rPr>
              <a:t>نه </a:t>
            </a:r>
            <a:r>
              <a:rPr lang="fa-IR" dirty="0">
                <a:cs typeface="B Badr" panose="00000400000000000000" pitchFamily="2" charset="-78"/>
              </a:rPr>
              <a:t>خیلی وسیع و نه خیلی </a:t>
            </a:r>
            <a:r>
              <a:rPr lang="fa-IR" dirty="0" smtClean="0">
                <a:cs typeface="B Badr" panose="00000400000000000000" pitchFamily="2" charset="-78"/>
              </a:rPr>
              <a:t>محدود </a:t>
            </a:r>
            <a:r>
              <a:rPr lang="fa-IR" dirty="0">
                <a:cs typeface="B Badr" panose="00000400000000000000" pitchFamily="2" charset="-78"/>
              </a:rPr>
              <a:t>باشید. </a:t>
            </a:r>
            <a:endParaRPr lang="en-US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4385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8828" y="600891"/>
            <a:ext cx="10515600" cy="91998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Develop Research Methods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fa-IR" dirty="0">
                <a:cs typeface="B Badr" panose="00000400000000000000" pitchFamily="2" charset="-78"/>
              </a:rPr>
              <a:t>هنگامی که سؤال تحقیق، بیانیه هدف و فرضیه(های) خود را نهایی کردید، باید پروپوزال تحقیق خود را </a:t>
            </a:r>
            <a:r>
              <a:rPr lang="fa-IR" dirty="0" smtClean="0">
                <a:cs typeface="B Badr" panose="00000400000000000000" pitchFamily="2" charset="-78"/>
              </a:rPr>
              <a:t>که شامل </a:t>
            </a:r>
            <a:r>
              <a:rPr lang="fa-IR" dirty="0">
                <a:cs typeface="B Badr" panose="00000400000000000000" pitchFamily="2" charset="-78"/>
              </a:rPr>
              <a:t>یک برنامه </a:t>
            </a:r>
            <a:r>
              <a:rPr lang="fa-IR" dirty="0" smtClean="0">
                <a:cs typeface="B Badr" panose="00000400000000000000" pitchFamily="2" charset="-78"/>
              </a:rPr>
              <a:t>دقیق </a:t>
            </a:r>
            <a:r>
              <a:rPr lang="fa-IR" dirty="0">
                <a:cs typeface="B Badr" panose="00000400000000000000" pitchFamily="2" charset="-78"/>
              </a:rPr>
              <a:t>برای </a:t>
            </a:r>
            <a:r>
              <a:rPr lang="fa-IR" dirty="0" smtClean="0">
                <a:cs typeface="B Badr" panose="00000400000000000000" pitchFamily="2" charset="-78"/>
              </a:rPr>
              <a:t>مدیریت پروژه </a:t>
            </a:r>
            <a:r>
              <a:rPr lang="fa-IR" dirty="0">
                <a:cs typeface="B Badr" panose="00000400000000000000" pitchFamily="2" charset="-78"/>
              </a:rPr>
              <a:t>تحقیقاتی </a:t>
            </a:r>
            <a:r>
              <a:rPr lang="fa-IR" dirty="0" smtClean="0">
                <a:cs typeface="B Badr" panose="00000400000000000000" pitchFamily="2" charset="-78"/>
              </a:rPr>
              <a:t>است بنویسید.</a:t>
            </a:r>
          </a:p>
          <a:p>
            <a:pPr marL="0" indent="0" algn="r" rtl="1">
              <a:buNone/>
            </a:pPr>
            <a:endParaRPr lang="fa-IR" dirty="0">
              <a:cs typeface="B Badr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dirty="0" smtClean="0">
                <a:cs typeface="B Badr" panose="00000400000000000000" pitchFamily="2" charset="-78"/>
              </a:rPr>
              <a:t>پروپوزال موفق </a:t>
            </a:r>
            <a:r>
              <a:rPr lang="fa-IR" dirty="0">
                <a:cs typeface="B Badr" panose="00000400000000000000" pitchFamily="2" charset="-78"/>
              </a:rPr>
              <a:t>به همان اندازه ضروری است که </a:t>
            </a:r>
            <a:r>
              <a:rPr lang="fa-IR" dirty="0" smtClean="0">
                <a:cs typeface="B Badr" panose="00000400000000000000" pitchFamily="2" charset="-78"/>
              </a:rPr>
              <a:t>نقشه های یک </a:t>
            </a:r>
            <a:r>
              <a:rPr lang="fa-IR" dirty="0">
                <a:cs typeface="B Badr" panose="00000400000000000000" pitchFamily="2" charset="-78"/>
              </a:rPr>
              <a:t>معمار برای ساخت یک ساختمان ضروری است. </a:t>
            </a:r>
            <a:endParaRPr lang="en-US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9240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9182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Collect &amp; Analyze Data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451" y="1825625"/>
            <a:ext cx="10844349" cy="4351338"/>
          </a:xfrm>
        </p:spPr>
        <p:txBody>
          <a:bodyPr/>
          <a:lstStyle/>
          <a:p>
            <a:pPr marL="514350" indent="-514350" algn="r" rtl="1">
              <a:buFont typeface="+mj-lt"/>
              <a:buAutoNum type="arabicPeriod"/>
            </a:pPr>
            <a:r>
              <a:rPr lang="fa-IR" dirty="0" smtClean="0">
                <a:cs typeface="B Badr" panose="00000400000000000000" pitchFamily="2" charset="-78"/>
              </a:rPr>
              <a:t>محقق </a:t>
            </a:r>
            <a:r>
              <a:rPr lang="fa-IR" dirty="0">
                <a:cs typeface="B Badr" panose="00000400000000000000" pitchFamily="2" charset="-78"/>
              </a:rPr>
              <a:t>اکنون داده هایی را جمع آوری می کند که </a:t>
            </a:r>
            <a:r>
              <a:rPr lang="fa-IR" dirty="0" smtClean="0">
                <a:cs typeface="B Badr" panose="00000400000000000000" pitchFamily="2" charset="-78"/>
              </a:rPr>
              <a:t>بالقوه </a:t>
            </a:r>
            <a:r>
              <a:rPr lang="fa-IR" dirty="0">
                <a:cs typeface="B Badr" panose="00000400000000000000" pitchFamily="2" charset="-78"/>
              </a:rPr>
              <a:t>به مشکل مربوط می شود</a:t>
            </a:r>
            <a:r>
              <a:rPr lang="fa-IR" dirty="0" smtClean="0">
                <a:cs typeface="B Badr" panose="00000400000000000000" pitchFamily="2" charset="-78"/>
              </a:rPr>
              <a:t>،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>
                <a:cs typeface="B Badr" panose="00000400000000000000" pitchFamily="2" charset="-78"/>
              </a:rPr>
              <a:t> </a:t>
            </a:r>
            <a:r>
              <a:rPr lang="fa-IR" dirty="0">
                <a:cs typeface="B Badr" panose="00000400000000000000" pitchFamily="2" charset="-78"/>
              </a:rPr>
              <a:t>داده ها را در یک ساختار سازمانی منطقی مرتب می کند</a:t>
            </a:r>
            <a:r>
              <a:rPr lang="fa-IR" dirty="0" smtClean="0">
                <a:cs typeface="B Badr" panose="00000400000000000000" pitchFamily="2" charset="-78"/>
              </a:rPr>
              <a:t>،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>
                <a:cs typeface="B Badr" panose="00000400000000000000" pitchFamily="2" charset="-78"/>
              </a:rPr>
              <a:t> </a:t>
            </a:r>
            <a:r>
              <a:rPr lang="fa-IR" dirty="0">
                <a:cs typeface="B Badr" panose="00000400000000000000" pitchFamily="2" charset="-78"/>
              </a:rPr>
              <a:t>تجزیه و تحلیل و تفسیر داده ها برای تعیین معنای آنها</a:t>
            </a:r>
            <a:r>
              <a:rPr lang="fa-IR" dirty="0" smtClean="0">
                <a:cs typeface="B Badr" panose="00000400000000000000" pitchFamily="2" charset="-78"/>
              </a:rPr>
              <a:t>،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>
                <a:cs typeface="B Badr" panose="00000400000000000000" pitchFamily="2" charset="-78"/>
              </a:rPr>
              <a:t> </a:t>
            </a:r>
            <a:r>
              <a:rPr lang="fa-IR" dirty="0">
                <a:cs typeface="B Badr" panose="00000400000000000000" pitchFamily="2" charset="-78"/>
              </a:rPr>
              <a:t>تعیین می کند که آیا داده ها مشکل تحقیق را حل می کند یا خیر</a:t>
            </a:r>
            <a:r>
              <a:rPr lang="fa-IR" dirty="0" smtClean="0">
                <a:cs typeface="B Badr" panose="00000400000000000000" pitchFamily="2" charset="-78"/>
              </a:rPr>
              <a:t>،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>
                <a:cs typeface="B Badr" panose="00000400000000000000" pitchFamily="2" charset="-78"/>
              </a:rPr>
              <a:t> </a:t>
            </a:r>
            <a:r>
              <a:rPr lang="fa-IR" dirty="0">
                <a:cs typeface="B Badr" panose="00000400000000000000" pitchFamily="2" charset="-78"/>
              </a:rPr>
              <a:t>و تعیین می کند که آیا داده ها از فرضیه </a:t>
            </a:r>
            <a:r>
              <a:rPr lang="fa-IR" dirty="0" smtClean="0">
                <a:cs typeface="B Badr" panose="00000400000000000000" pitchFamily="2" charset="-78"/>
              </a:rPr>
              <a:t>تحقیق پشتیبانی </a:t>
            </a:r>
            <a:r>
              <a:rPr lang="fa-IR" dirty="0">
                <a:cs typeface="B Badr" panose="00000400000000000000" pitchFamily="2" charset="-78"/>
              </a:rPr>
              <a:t>می کنند یا خیر. </a:t>
            </a:r>
            <a:endParaRPr lang="en-US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9759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908</Words>
  <Application>Microsoft Office PowerPoint</Application>
  <PresentationFormat>Widescreen</PresentationFormat>
  <Paragraphs>69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B Badr</vt:lpstr>
      <vt:lpstr>Calibri</vt:lpstr>
      <vt:lpstr>Calibri Light</vt:lpstr>
      <vt:lpstr>Myriad Pro Bold Cond</vt:lpstr>
      <vt:lpstr>Times New Roman</vt:lpstr>
      <vt:lpstr>Office Theme</vt:lpstr>
      <vt:lpstr>Overview of Research Process</vt:lpstr>
      <vt:lpstr>PowerPoint Presentation</vt:lpstr>
      <vt:lpstr>پس دانش کتابدار متضمن سه نکته است:</vt:lpstr>
      <vt:lpstr>The Research Process </vt:lpstr>
      <vt:lpstr>Identify a Research Problem </vt:lpstr>
      <vt:lpstr>Review the Literature </vt:lpstr>
      <vt:lpstr>Determine Research Question </vt:lpstr>
      <vt:lpstr>Develop Research Methods </vt:lpstr>
      <vt:lpstr>Collect &amp; Analyze Data </vt:lpstr>
      <vt:lpstr>Document the Work </vt:lpstr>
      <vt:lpstr>Communicate Your Research </vt:lpstr>
      <vt:lpstr>Refine/Expand, Pioneer </vt:lpstr>
      <vt:lpstr>Key areas for development of research librarian include abilities to: </vt:lpstr>
      <vt:lpstr>پایگاه ها و ابزار های پژوهش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PC25-Arums</cp:lastModifiedBy>
  <cp:revision>25</cp:revision>
  <dcterms:created xsi:type="dcterms:W3CDTF">2021-11-25T14:30:45Z</dcterms:created>
  <dcterms:modified xsi:type="dcterms:W3CDTF">2021-11-30T05:21:23Z</dcterms:modified>
</cp:coreProperties>
</file>